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bielefeld.pages.dev/holzterrasse-aufbauhoehe-tueranschluss/" TargetMode="External"/><Relationship Id="rId3" Type="http://schemas.openxmlformats.org/officeDocument/2006/relationships/hyperlink" Target="https://1aholzbaubielefeld.pages.dev/dateien/minimax-f5a443baa30b9053175eb3a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auf Bestandsflächen: Aufbauhöhe und Türanschluss im Zusammenspiel · Erklärende Präsentation</a:t>
            </a:r>
          </a:p>
        </p:txBody>
      </p:sp>
      <p:sp>
        <p:nvSpPr>
          <p:cNvPr id="3" name="Content Placeholder 2"/>
          <p:cNvSpPr>
            <a:spLocks noGrp="1"/>
          </p:cNvSpPr>
          <p:nvPr>
            <p:ph idx="1"/>
          </p:nvPr>
        </p:nvSpPr>
        <p:spPr/>
        <p:txBody>
          <a:bodyPr/>
          <a:lstStyle/>
          <a:p>
            <a:r>
              <a:t>Überblick: Eine Holzterrasse auf einer Bestandsfläche wird selten allein durch die Wahl der Dielen bestimmt. Entscheidend ist das Zusammenspiel aus Aufbauhöhe, Untergrund und Türanschluss. Wer diese drei Punkte vor der Planung gemeinsam prüft, kann Stolperkanten, Feuchteschäden und konstruktive Überraschungen vermeiden. Dieser Beitrag zeigt, welche Angaben für eine belastbare Einschätzung der vorhandenen Fläche nötig sind und welche Fragen bei der Vorbereitung einer Projektanfrage helfen.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der verfügbaren Aufbauhöhe beginnen</a:t>
            </a:r>
          </a:p>
        </p:txBody>
      </p:sp>
      <p:sp>
        <p:nvSpPr>
          <p:cNvPr id="3" name="Content Placeholder 2"/>
          <p:cNvSpPr>
            <a:spLocks noGrp="1"/>
          </p:cNvSpPr>
          <p:nvPr>
            <p:ph idx="1"/>
          </p:nvPr>
        </p:nvSpPr>
        <p:spPr/>
        <p:txBody>
          <a:bodyPr/>
          <a:lstStyle/>
          <a:p>
            <a:pPr>
              <a:defRPr sz="1800"/>
            </a:pPr>
            <a:r>
              <a:t>Die erste wichtige Frage lautet: Wie viel Höhe steht zwischen Untergrund und geplanter Terrassenoberkante tatsächlich zur Verfügung? Die vorhandene Türschwelle und der Zustand der Unterkonstruktion setzen dabei Grenzen. Bei knappem Raum kann ein niedriger Rahmen, ein Stellfuß oder eine flache Unterkonstruktion das Dielenbild und die Nutzung beeinflussen. Eine zu hohe Konstruktion bringt eigene Folgen mit sich: Sie kann den Lichteinfall verändern oder den Anschluss an eine bestehende Regenrinne erschweren. Deshalb sollte die verfügbare Aufbauhöhe bereits vor der Materialauswahl ermittelt werden. Hilfreich sind konkrete Maße, Fotos und die Anga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der verfügbaren Aufbauhöhe beginnen</a:t>
            </a:r>
          </a:p>
        </p:txBody>
      </p:sp>
      <p:sp>
        <p:nvSpPr>
          <p:cNvPr id="3" name="Content Placeholder 2"/>
          <p:cNvSpPr>
            <a:spLocks noGrp="1"/>
          </p:cNvSpPr>
          <p:nvPr>
            <p:ph idx="1"/>
          </p:nvPr>
        </p:nvSpPr>
        <p:spPr/>
        <p:txBody>
          <a:bodyPr/>
          <a:lstStyle/>
          <a:p>
            <a:pPr>
              <a:defRPr sz="1800"/>
            </a:pPr>
            <a:r>
              <a:t>be, ob die Terrasse bündig zur Schwelle geplant wird oder eine kleine Höhendifferenz erhalten bleiben soll.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Untergrund differenziert beurteilen</a:t>
            </a:r>
          </a:p>
        </p:txBody>
      </p:sp>
      <p:sp>
        <p:nvSpPr>
          <p:cNvPr id="3" name="Content Placeholder 2"/>
          <p:cNvSpPr>
            <a:spLocks noGrp="1"/>
          </p:cNvSpPr>
          <p:nvPr>
            <p:ph idx="1"/>
          </p:nvPr>
        </p:nvSpPr>
        <p:spPr/>
        <p:txBody>
          <a:bodyPr/>
          <a:lstStyle/>
          <a:p>
            <a:pPr>
              <a:defRPr sz="1800"/>
            </a:pPr>
            <a:r>
              <a:t>Betonplatte, alter Fliesenbelag, verdichteter Schotter und ein vorhandener Holzbelag stellen unterschiedliche Anforderungen an Ebenheit, Tragfähigkeit, Feuchte und Wasserabführung. Eine Bestandsfläche sollte daher nicht pauschal als „ebene Fläche“ bezeichnet werden. Achten Sie besonders auf Feuchteflecken, Verformungen, schadhafte Stellen oder Abläufe, die auf ein Problem im Bestand hinweisen können. Für eine erste Einschätzung gehören dazu das erkennbare Gefälle, bekannte Leitungen, Schächte, Randsteine und Bereiche mit Schatten oder erhöhter Feuchte. Die Prüfung dient dabei nicht nur der Auswahl eines Belags. Sie klärt, ob die Fläche für 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Untergrund differenziert beurteilen</a:t>
            </a:r>
          </a:p>
        </p:txBody>
      </p:sp>
      <p:sp>
        <p:nvSpPr>
          <p:cNvPr id="3" name="Content Placeholder 2"/>
          <p:cNvSpPr>
            <a:spLocks noGrp="1"/>
          </p:cNvSpPr>
          <p:nvPr>
            <p:ph idx="1"/>
          </p:nvPr>
        </p:nvSpPr>
        <p:spPr/>
        <p:txBody>
          <a:bodyPr/>
          <a:lstStyle/>
          <a:p>
            <a:pPr>
              <a:defRPr sz="1800"/>
            </a:pPr>
            <a:r>
              <a:t>n gewünschten Aufbau geeignet ist und wo Wasser künftig abfließen soll.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Türanschluss als eigenes Detail planen</a:t>
            </a:r>
          </a:p>
        </p:txBody>
      </p:sp>
      <p:sp>
        <p:nvSpPr>
          <p:cNvPr id="3" name="Content Placeholder 2"/>
          <p:cNvSpPr>
            <a:spLocks noGrp="1"/>
          </p:cNvSpPr>
          <p:nvPr>
            <p:ph idx="1"/>
          </p:nvPr>
        </p:nvSpPr>
        <p:spPr/>
        <p:txBody>
          <a:bodyPr/>
          <a:lstStyle/>
          <a:p>
            <a:pPr>
              <a:defRPr sz="1800"/>
            </a:pPr>
            <a:r>
              <a:t>Am Übergang zwischen Innenraum und Holzfläche treffen Höhe, Wasserführung und Konstruktion aufeinander. Eine fachgerechte Anschlussfuge und eine saubere Tropfkante schützen die Fassade vor stehendem Wasser und helfen, die Verbindung zum Belag zu schützen. Zu klären ist daher die Höhendifferenz zwischen Türschwelle und Terrassenoberkante, das erforderliche Gefälle vom Gebäude weg sowie Art und Zustand vorhandener Anschlussprofile. Auch die Frage, ob die Schwelle die geplante Aufbauhöhe überhaupt aufnehmen kann, sollte vor dem Bau beantwortet werden. Einen ausführlichen Überblick zur Verbindung von Aufbauhöhe und Türanschluss bietet die [Anleit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Türanschluss als eigenes Detail planen</a:t>
            </a:r>
          </a:p>
        </p:txBody>
      </p:sp>
      <p:sp>
        <p:nvSpPr>
          <p:cNvPr id="3" name="Content Placeholder 2"/>
          <p:cNvSpPr>
            <a:spLocks noGrp="1"/>
          </p:cNvSpPr>
          <p:nvPr>
            <p:ph idx="1"/>
          </p:nvPr>
        </p:nvSpPr>
        <p:spPr/>
        <p:txBody>
          <a:bodyPr/>
          <a:lstStyle/>
          <a:p>
            <a:pPr>
              <a:defRPr sz="1800"/>
            </a:pPr>
            <a:r>
              <a:t>ung für Aufbauhöhe und Türanschluss](https://1aholzbaubielefeld.pages.dev/holzterrasse-aufbauhoehe-tueranschluss/).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Bestandsaufnahme vorbereiten</a:t>
            </a:r>
          </a:p>
        </p:txBody>
      </p:sp>
      <p:sp>
        <p:nvSpPr>
          <p:cNvPr id="3" name="Content Placeholder 2"/>
          <p:cNvSpPr>
            <a:spLocks noGrp="1"/>
          </p:cNvSpPr>
          <p:nvPr>
            <p:ph idx="1"/>
          </p:nvPr>
        </p:nvSpPr>
        <p:spPr/>
        <p:txBody>
          <a:bodyPr/>
          <a:lstStyle/>
          <a:p>
            <a:pPr>
              <a:defRPr sz="1800"/>
            </a:pPr>
            <a:r>
              <a:t>Für die Planung hilft es, die vorhandenen Informationen in einer übersichtlichen Bestandsaufnahme zusammenzuführen. Notieren Sie die Fläche, die aktuellen Höhen am Haus und an den Rändern, erkennbare Schäden, das Gefälle sowie Fotos vom Untergrund und vom Türbereich. Geben Sie außerdem an, ob es sich um eine Erneuerung oder eine Erstanlage handelt. Bei einer Erneuerung sind bekannte Schadensbilder und die bisherige Nutzung wichtige Hinweise. Bei einer Erstanlage beschreiben Sie den geplanten Standort, die vorhandene Fläche und die Anforderungen an den Übergang zum Gebäude. So lässt sich unterscheiden, welche Details bereits vorhanden sind und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Bestandsaufnahme vorbereiten</a:t>
            </a:r>
          </a:p>
        </p:txBody>
      </p:sp>
      <p:sp>
        <p:nvSpPr>
          <p:cNvPr id="3" name="Content Placeholder 2"/>
          <p:cNvSpPr>
            <a:spLocks noGrp="1"/>
          </p:cNvSpPr>
          <p:nvPr>
            <p:ph idx="1"/>
          </p:nvPr>
        </p:nvSpPr>
        <p:spPr/>
        <p:txBody>
          <a:bodyPr/>
          <a:lstStyle/>
          <a:p>
            <a:pPr>
              <a:defRPr sz="1800"/>
            </a:pPr>
            <a:r>
              <a:t> welche Entscheidungen noch getroffen werden müssen.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Anfrage als gemeinsame Planungsgrundlage</a:t>
            </a:r>
          </a:p>
        </p:txBody>
      </p:sp>
      <p:sp>
        <p:nvSpPr>
          <p:cNvPr id="3" name="Content Placeholder 2"/>
          <p:cNvSpPr>
            <a:spLocks noGrp="1"/>
          </p:cNvSpPr>
          <p:nvPr>
            <p:ph idx="1"/>
          </p:nvPr>
        </p:nvSpPr>
        <p:spPr/>
        <p:txBody>
          <a:bodyPr/>
          <a:lstStyle/>
          <a:p>
            <a:pPr>
              <a:defRPr sz="1800"/>
            </a:pPr>
            <a:r>
              <a:t>Eine gute Projektanfrage verbindet Belagwunsch und konstruktive Randbedingungen. Statt nur ein Sortiment oder eine bestimmte Diele zu nennen, sollte die Anfrage Aufbauhöhe, Untergrund und Türanschluss als zusammenhängendes Thema beschreiben. Ergänzen Sie Maße, Fotos, Hinweise auf Feuchte, Schatten, Abläufe und vorhandene Leitungen. Damit kann die Planung auf einer nachvollziehbaren Grundlage erfolgen und offene Punkte werden sichtbar. Die [passende Projektanfrage mit Angaben zu Fläche, Untergrund und Türanschluss](https://1aholzbaubielefeld.pages.dev/holzterrasse-aufbauhoehe-tueranschluss/) fasst die wichtigsten Informationen an einem Ort zus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Anfrage als gemeinsame Planungsgrundlage</a:t>
            </a:r>
          </a:p>
        </p:txBody>
      </p:sp>
      <p:sp>
        <p:nvSpPr>
          <p:cNvPr id="3" name="Content Placeholder 2"/>
          <p:cNvSpPr>
            <a:spLocks noGrp="1"/>
          </p:cNvSpPr>
          <p:nvPr>
            <p:ph idx="1"/>
          </p:nvPr>
        </p:nvSpPr>
        <p:spPr/>
        <p:txBody>
          <a:bodyPr/>
          <a:lstStyle/>
          <a:p>
            <a:pPr>
              <a:defRPr sz="1800"/>
            </a:pPr>
            <a:r>
              <a:t>ammen. Vor der Ausführung sollten die Maße und Anschlussdetails dennoch am tatsächlichen Objekt geprüft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auf Bestandsflächen: Aufbauhöhe und Türanschluss im Zusammenspiel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